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38" r:id="rId2"/>
    <p:sldId id="435" r:id="rId3"/>
    <p:sldId id="446" r:id="rId4"/>
    <p:sldId id="388" r:id="rId5"/>
    <p:sldId id="448" r:id="rId6"/>
    <p:sldId id="440" r:id="rId7"/>
    <p:sldId id="445" r:id="rId8"/>
    <p:sldId id="447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69"/>
    <a:srgbClr val="E7EFF1"/>
    <a:srgbClr val="005169"/>
    <a:srgbClr val="008797"/>
    <a:srgbClr val="FFFFFF"/>
    <a:srgbClr val="FCBE7C"/>
    <a:srgbClr val="D1CDC8"/>
    <a:srgbClr val="26B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2" autoAdjust="0"/>
    <p:restoredTop sz="93447" autoAdjust="0"/>
  </p:normalViewPr>
  <p:slideViewPr>
    <p:cSldViewPr snapToGrid="0">
      <p:cViewPr varScale="1">
        <p:scale>
          <a:sx n="93" d="100"/>
          <a:sy n="93" d="100"/>
        </p:scale>
        <p:origin x="6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llie.camargos\Downloads\grafico170740163747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llie.camargos\Downloads\grafico170740163747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Dados!$B$1</c:f>
              <c:strCache>
                <c:ptCount val="1"/>
                <c:pt idx="0">
                  <c:v>CDI</c:v>
                </c:pt>
              </c:strCache>
            </c:strRef>
          </c:tx>
          <c:spPr>
            <a:solidFill>
              <a:srgbClr val="005369"/>
            </a:solidFill>
            <a:ln>
              <a:noFill/>
            </a:ln>
            <a:effectLst/>
          </c:spPr>
          <c:invertIfNegative val="0"/>
          <c:cat>
            <c:numRef>
              <c:f>Dados!$A$2:$A$26</c:f>
              <c:numCache>
                <c:formatCode>mmm\-yy</c:formatCode>
                <c:ptCount val="14"/>
                <c:pt idx="0">
                  <c:v>44866</c:v>
                </c:pt>
                <c:pt idx="1">
                  <c:v>44896</c:v>
                </c:pt>
                <c:pt idx="2">
                  <c:v>44927</c:v>
                </c:pt>
                <c:pt idx="3">
                  <c:v>44958</c:v>
                </c:pt>
                <c:pt idx="4">
                  <c:v>44986</c:v>
                </c:pt>
                <c:pt idx="5">
                  <c:v>45017</c:v>
                </c:pt>
                <c:pt idx="6">
                  <c:v>45047</c:v>
                </c:pt>
                <c:pt idx="7">
                  <c:v>45078</c:v>
                </c:pt>
                <c:pt idx="8">
                  <c:v>45108</c:v>
                </c:pt>
                <c:pt idx="9">
                  <c:v>45139</c:v>
                </c:pt>
                <c:pt idx="10">
                  <c:v>45170</c:v>
                </c:pt>
                <c:pt idx="11">
                  <c:v>45200</c:v>
                </c:pt>
                <c:pt idx="12">
                  <c:v>45231</c:v>
                </c:pt>
                <c:pt idx="13">
                  <c:v>45261</c:v>
                </c:pt>
              </c:numCache>
            </c:numRef>
          </c:cat>
          <c:val>
            <c:numRef>
              <c:f>Dados!$B$2:$B$26</c:f>
              <c:numCache>
                <c:formatCode>#,##0.00\ \%</c:formatCode>
                <c:ptCount val="14"/>
                <c:pt idx="0">
                  <c:v>1.0206766202563333</c:v>
                </c:pt>
                <c:pt idx="1">
                  <c:v>1.1233155156776142</c:v>
                </c:pt>
                <c:pt idx="2">
                  <c:v>1.1233155156776364</c:v>
                </c:pt>
                <c:pt idx="3">
                  <c:v>0.91814190202490487</c:v>
                </c:pt>
                <c:pt idx="4">
                  <c:v>1.1746740629072105</c:v>
                </c:pt>
                <c:pt idx="5">
                  <c:v>0.91814190202494927</c:v>
                </c:pt>
                <c:pt idx="6">
                  <c:v>1.1233155156776586</c:v>
                </c:pt>
                <c:pt idx="7">
                  <c:v>1.0719830392053487</c:v>
                </c:pt>
                <c:pt idx="8">
                  <c:v>1.0719830392053487</c:v>
                </c:pt>
                <c:pt idx="9">
                  <c:v>1.1392757195864744</c:v>
                </c:pt>
                <c:pt idx="10">
                  <c:v>0.97468428306386468</c:v>
                </c:pt>
                <c:pt idx="11">
                  <c:v>0.99757191050910965</c:v>
                </c:pt>
                <c:pt idx="12">
                  <c:v>0.91777257185545746</c:v>
                </c:pt>
                <c:pt idx="13">
                  <c:v>0.89631795677775905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80-47EA-9E08-1531E69DB2CF}"/>
            </c:ext>
          </c:extLst>
        </c:ser>
        <c:ser>
          <c:idx val="1"/>
          <c:order val="1"/>
          <c:tx>
            <c:strRef>
              <c:f>Dados!$C$1</c:f>
              <c:strCache>
                <c:ptCount val="1"/>
                <c:pt idx="0">
                  <c:v>IPCA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Dados!$A$2:$A$26</c:f>
              <c:numCache>
                <c:formatCode>mmm\-yy</c:formatCode>
                <c:ptCount val="14"/>
                <c:pt idx="0">
                  <c:v>44866</c:v>
                </c:pt>
                <c:pt idx="1">
                  <c:v>44896</c:v>
                </c:pt>
                <c:pt idx="2">
                  <c:v>44927</c:v>
                </c:pt>
                <c:pt idx="3">
                  <c:v>44958</c:v>
                </c:pt>
                <c:pt idx="4">
                  <c:v>44986</c:v>
                </c:pt>
                <c:pt idx="5">
                  <c:v>45017</c:v>
                </c:pt>
                <c:pt idx="6">
                  <c:v>45047</c:v>
                </c:pt>
                <c:pt idx="7">
                  <c:v>45078</c:v>
                </c:pt>
                <c:pt idx="8">
                  <c:v>45108</c:v>
                </c:pt>
                <c:pt idx="9">
                  <c:v>45139</c:v>
                </c:pt>
                <c:pt idx="10">
                  <c:v>45170</c:v>
                </c:pt>
                <c:pt idx="11">
                  <c:v>45200</c:v>
                </c:pt>
                <c:pt idx="12">
                  <c:v>45231</c:v>
                </c:pt>
                <c:pt idx="13">
                  <c:v>45261</c:v>
                </c:pt>
              </c:numCache>
            </c:numRef>
          </c:cat>
          <c:val>
            <c:numRef>
              <c:f>Dados!$C$2:$C$26</c:f>
              <c:numCache>
                <c:formatCode>#,##0.00\ \%</c:formatCode>
                <c:ptCount val="14"/>
                <c:pt idx="0">
                  <c:v>0.40999999999988818</c:v>
                </c:pt>
                <c:pt idx="1">
                  <c:v>0.61999999999990951</c:v>
                </c:pt>
                <c:pt idx="2">
                  <c:v>0.53000000000005265</c:v>
                </c:pt>
                <c:pt idx="3">
                  <c:v>0.8399999999999741</c:v>
                </c:pt>
                <c:pt idx="4">
                  <c:v>0.70999999999983299</c:v>
                </c:pt>
                <c:pt idx="5">
                  <c:v>0.60999999999993282</c:v>
                </c:pt>
                <c:pt idx="6">
                  <c:v>0.23000000000021889</c:v>
                </c:pt>
                <c:pt idx="7">
                  <c:v>-7.9999999999891269E-2</c:v>
                </c:pt>
                <c:pt idx="8">
                  <c:v>0.11999999999978694</c:v>
                </c:pt>
                <c:pt idx="9">
                  <c:v>0.22999999999999687</c:v>
                </c:pt>
                <c:pt idx="10">
                  <c:v>0.25999999999994916</c:v>
                </c:pt>
                <c:pt idx="11">
                  <c:v>0.24000000000004021</c:v>
                </c:pt>
                <c:pt idx="12">
                  <c:v>0.27999999999981373</c:v>
                </c:pt>
                <c:pt idx="13">
                  <c:v>0.56000000000018257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80-47EA-9E08-1531E69DB2CF}"/>
            </c:ext>
          </c:extLst>
        </c:ser>
        <c:ser>
          <c:idx val="2"/>
          <c:order val="2"/>
          <c:tx>
            <c:strRef>
              <c:f>Dados!$D$1</c:f>
              <c:strCache>
                <c:ptCount val="1"/>
                <c:pt idx="0">
                  <c:v>JURO REAL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Dados!$A$2:$A$26</c:f>
              <c:numCache>
                <c:formatCode>mmm\-yy</c:formatCode>
                <c:ptCount val="14"/>
                <c:pt idx="0">
                  <c:v>44866</c:v>
                </c:pt>
                <c:pt idx="1">
                  <c:v>44896</c:v>
                </c:pt>
                <c:pt idx="2">
                  <c:v>44927</c:v>
                </c:pt>
                <c:pt idx="3">
                  <c:v>44958</c:v>
                </c:pt>
                <c:pt idx="4">
                  <c:v>44986</c:v>
                </c:pt>
                <c:pt idx="5">
                  <c:v>45017</c:v>
                </c:pt>
                <c:pt idx="6">
                  <c:v>45047</c:v>
                </c:pt>
                <c:pt idx="7">
                  <c:v>45078</c:v>
                </c:pt>
                <c:pt idx="8">
                  <c:v>45108</c:v>
                </c:pt>
                <c:pt idx="9">
                  <c:v>45139</c:v>
                </c:pt>
                <c:pt idx="10">
                  <c:v>45170</c:v>
                </c:pt>
                <c:pt idx="11">
                  <c:v>45200</c:v>
                </c:pt>
                <c:pt idx="12">
                  <c:v>45231</c:v>
                </c:pt>
                <c:pt idx="13">
                  <c:v>45261</c:v>
                </c:pt>
              </c:numCache>
            </c:numRef>
          </c:cat>
          <c:val>
            <c:numRef>
              <c:f>Dados!$D$2:$D$26</c:f>
              <c:numCache>
                <c:formatCode>#,##0.00\ \%</c:formatCode>
                <c:ptCount val="14"/>
                <c:pt idx="0">
                  <c:v>0.61067662025644509</c:v>
                </c:pt>
                <c:pt idx="1">
                  <c:v>0.50331551567770472</c:v>
                </c:pt>
                <c:pt idx="2">
                  <c:v>0.59331551567758378</c:v>
                </c:pt>
                <c:pt idx="3">
                  <c:v>7.8141902024930765E-2</c:v>
                </c:pt>
                <c:pt idx="4">
                  <c:v>0.46467406290737756</c:v>
                </c:pt>
                <c:pt idx="5">
                  <c:v>0.30814190202501646</c:v>
                </c:pt>
                <c:pt idx="6">
                  <c:v>0.89331551567743972</c:v>
                </c:pt>
                <c:pt idx="7">
                  <c:v>1.1519830392052399</c:v>
                </c:pt>
                <c:pt idx="8">
                  <c:v>0.95198303920556171</c:v>
                </c:pt>
                <c:pt idx="9">
                  <c:v>0.90927571958647757</c:v>
                </c:pt>
                <c:pt idx="10">
                  <c:v>0.71468428306391552</c:v>
                </c:pt>
                <c:pt idx="11">
                  <c:v>0.75757191050906947</c:v>
                </c:pt>
                <c:pt idx="12">
                  <c:v>0.63777257185564373</c:v>
                </c:pt>
                <c:pt idx="13">
                  <c:v>0.33631795677757648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80-47EA-9E08-1531E69DB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97952736"/>
        <c:axId val="2091402304"/>
      </c:barChart>
      <c:lineChart>
        <c:grouping val="standard"/>
        <c:varyColors val="0"/>
        <c:ser>
          <c:idx val="3"/>
          <c:order val="3"/>
          <c:tx>
            <c:strRef>
              <c:f>Dados!$E$1</c:f>
              <c:strCache>
                <c:ptCount val="1"/>
                <c:pt idx="0">
                  <c:v>JURO REAL (12M)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Dados!$A$2:$A$26</c:f>
              <c:numCache>
                <c:formatCode>mmm\-yy</c:formatCode>
                <c:ptCount val="14"/>
                <c:pt idx="0">
                  <c:v>44866</c:v>
                </c:pt>
                <c:pt idx="1">
                  <c:v>44896</c:v>
                </c:pt>
                <c:pt idx="2">
                  <c:v>44927</c:v>
                </c:pt>
                <c:pt idx="3">
                  <c:v>44958</c:v>
                </c:pt>
                <c:pt idx="4">
                  <c:v>44986</c:v>
                </c:pt>
                <c:pt idx="5">
                  <c:v>45017</c:v>
                </c:pt>
                <c:pt idx="6">
                  <c:v>45047</c:v>
                </c:pt>
                <c:pt idx="7">
                  <c:v>45078</c:v>
                </c:pt>
                <c:pt idx="8">
                  <c:v>45108</c:v>
                </c:pt>
                <c:pt idx="9">
                  <c:v>45139</c:v>
                </c:pt>
                <c:pt idx="10">
                  <c:v>45170</c:v>
                </c:pt>
                <c:pt idx="11">
                  <c:v>45200</c:v>
                </c:pt>
                <c:pt idx="12">
                  <c:v>45231</c:v>
                </c:pt>
                <c:pt idx="13">
                  <c:v>45261</c:v>
                </c:pt>
              </c:numCache>
            </c:numRef>
          </c:cat>
          <c:val>
            <c:numRef>
              <c:f>Dados!$E$2:$E$26</c:f>
              <c:numCache>
                <c:formatCode>#,##0.00</c:formatCode>
                <c:ptCount val="14"/>
                <c:pt idx="0">
                  <c:v>5.593533986387544</c:v>
                </c:pt>
                <c:pt idx="1">
                  <c:v>6.0632937661449287</c:v>
                </c:pt>
                <c:pt idx="2">
                  <c:v>6.4643336864307015</c:v>
                </c:pt>
                <c:pt idx="3">
                  <c:v>6.802898961529003</c:v>
                </c:pt>
                <c:pt idx="4">
                  <c:v>7.9641247985176804</c:v>
                </c:pt>
                <c:pt idx="5">
                  <c:v>8.4979415367109183</c:v>
                </c:pt>
                <c:pt idx="6">
                  <c:v>8.8302346879917657</c:v>
                </c:pt>
                <c:pt idx="7">
                  <c:v>9.638669964999691</c:v>
                </c:pt>
                <c:pt idx="8">
                  <c:v>8.8758001753582736</c:v>
                </c:pt>
                <c:pt idx="9">
                  <c:v>8.2574824917053604</c:v>
                </c:pt>
                <c:pt idx="10">
                  <c:v>7.6101837355639583</c:v>
                </c:pt>
                <c:pt idx="11">
                  <c:v>7.9370790258167618</c:v>
                </c:pt>
                <c:pt idx="12">
                  <c:v>7.9641749774159605</c:v>
                </c:pt>
                <c:pt idx="13">
                  <c:v>7.7971774185158331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80-47EA-9E08-1531E69DB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953216"/>
        <c:axId val="2091406272"/>
      </c:lineChart>
      <c:dateAx>
        <c:axId val="20979527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91402304"/>
        <c:crosses val="autoZero"/>
        <c:auto val="1"/>
        <c:lblOffset val="100"/>
        <c:baseTimeUnit val="months"/>
      </c:dateAx>
      <c:valAx>
        <c:axId val="209140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\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2097952736"/>
        <c:crosses val="autoZero"/>
        <c:crossBetween val="between"/>
      </c:valAx>
      <c:valAx>
        <c:axId val="2091406272"/>
        <c:scaling>
          <c:orientation val="minMax"/>
        </c:scaling>
        <c:delete val="0"/>
        <c:axPos val="r"/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2097953216"/>
        <c:crosses val="max"/>
        <c:crossBetween val="between"/>
      </c:valAx>
      <c:dateAx>
        <c:axId val="209795321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09140627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Planilha1!$B$1:$M$1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Planilha1!$B$2:$M$2</c:f>
              <c:numCache>
                <c:formatCode>#,##0.00</c:formatCode>
                <c:ptCount val="12"/>
                <c:pt idx="0">
                  <c:v>-225784.99000000017</c:v>
                </c:pt>
                <c:pt idx="1">
                  <c:v>-12194.540000002249</c:v>
                </c:pt>
                <c:pt idx="2">
                  <c:v>47670.280000001949</c:v>
                </c:pt>
                <c:pt idx="3">
                  <c:v>30840.249999998225</c:v>
                </c:pt>
                <c:pt idx="4">
                  <c:v>22978.920000001322</c:v>
                </c:pt>
                <c:pt idx="5">
                  <c:v>272682.65000000043</c:v>
                </c:pt>
                <c:pt idx="6">
                  <c:v>996.43999999953667</c:v>
                </c:pt>
                <c:pt idx="7">
                  <c:v>-13153.320000001055</c:v>
                </c:pt>
                <c:pt idx="8">
                  <c:v>383270.31999999983</c:v>
                </c:pt>
                <c:pt idx="9">
                  <c:v>310535.60000000102</c:v>
                </c:pt>
                <c:pt idx="10">
                  <c:v>-26487.450000000303</c:v>
                </c:pt>
                <c:pt idx="11">
                  <c:v>-549832.55999999959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B-486B-A547-ECBF4CAB4A58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rgbClr val="005369"/>
            </a:solidFill>
            <a:ln>
              <a:noFill/>
            </a:ln>
            <a:effectLst/>
          </c:spPr>
          <c:invertIfNegative val="0"/>
          <c:cat>
            <c:strRef>
              <c:f>Planilha1!$B$1:$M$1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Planilha1!$B$3:$M$3</c:f>
              <c:numCache>
                <c:formatCode>#,##0.00</c:formatCode>
                <c:ptCount val="12"/>
                <c:pt idx="0">
                  <c:v>265452.83</c:v>
                </c:pt>
                <c:pt idx="1">
                  <c:v>230976.89</c:v>
                </c:pt>
                <c:pt idx="2">
                  <c:v>287167.55</c:v>
                </c:pt>
                <c:pt idx="3">
                  <c:v>198539.33</c:v>
                </c:pt>
                <c:pt idx="4">
                  <c:v>296092.27</c:v>
                </c:pt>
                <c:pt idx="5">
                  <c:v>339017.83</c:v>
                </c:pt>
                <c:pt idx="6">
                  <c:v>265479.33</c:v>
                </c:pt>
                <c:pt idx="7">
                  <c:v>298347.2</c:v>
                </c:pt>
                <c:pt idx="8">
                  <c:v>220731.27</c:v>
                </c:pt>
                <c:pt idx="9">
                  <c:v>208756.27</c:v>
                </c:pt>
                <c:pt idx="10">
                  <c:v>251712.63</c:v>
                </c:pt>
                <c:pt idx="11">
                  <c:v>258294.04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1B-486B-A547-ECBF4CAB4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5591680"/>
        <c:axId val="1171807472"/>
      </c:barChart>
      <c:lineChart>
        <c:grouping val="standard"/>
        <c:varyColors val="0"/>
        <c:ser>
          <c:idx val="2"/>
          <c:order val="2"/>
          <c:tx>
            <c:strRef>
              <c:f>Planilha1!$A$4</c:f>
              <c:strCache>
                <c:ptCount val="1"/>
                <c:pt idx="0">
                  <c:v>Patrimônio Líquido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strRef>
              <c:f>Planilha1!$B$1:$M$1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Planilha1!$B$4:$M$4</c:f>
              <c:numCache>
                <c:formatCode>#,##0.00</c:formatCode>
                <c:ptCount val="12"/>
                <c:pt idx="0">
                  <c:v>22747823.260000002</c:v>
                </c:pt>
                <c:pt idx="1">
                  <c:v>22966605.609999999</c:v>
                </c:pt>
                <c:pt idx="2">
                  <c:v>23301443.440000001</c:v>
                </c:pt>
                <c:pt idx="3">
                  <c:v>23530823.02</c:v>
                </c:pt>
                <c:pt idx="4">
                  <c:v>23849894.210000001</c:v>
                </c:pt>
                <c:pt idx="5">
                  <c:v>24461594.690000001</c:v>
                </c:pt>
                <c:pt idx="6">
                  <c:v>24728070.460000001</c:v>
                </c:pt>
                <c:pt idx="7">
                  <c:v>25013264.34</c:v>
                </c:pt>
                <c:pt idx="8">
                  <c:v>25617265.93</c:v>
                </c:pt>
                <c:pt idx="9">
                  <c:v>26136557.800000001</c:v>
                </c:pt>
                <c:pt idx="10">
                  <c:v>26361782.98</c:v>
                </c:pt>
                <c:pt idx="11">
                  <c:v>26070244.460000001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1B-486B-A547-ECBF4CAB4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5592640"/>
        <c:axId val="1171807968"/>
      </c:lineChart>
      <c:catAx>
        <c:axId val="204559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1171807472"/>
        <c:crosses val="autoZero"/>
        <c:auto val="1"/>
        <c:lblAlgn val="ctr"/>
        <c:lblOffset val="100"/>
        <c:noMultiLvlLbl val="0"/>
      </c:catAx>
      <c:valAx>
        <c:axId val="117180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2045591680"/>
        <c:crosses val="autoZero"/>
        <c:crossBetween val="between"/>
      </c:valAx>
      <c:valAx>
        <c:axId val="1171807968"/>
        <c:scaling>
          <c:orientation val="minMax"/>
        </c:scaling>
        <c:delete val="0"/>
        <c:axPos val="r"/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2045592640"/>
        <c:crosses val="max"/>
        <c:crossBetween val="between"/>
      </c:valAx>
      <c:catAx>
        <c:axId val="2045592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718079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BA0C0-6550-429C-9476-8923DA740FB3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2EB0-E804-4189-91F3-BED46DD83C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640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051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791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88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56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70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80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99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42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05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48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88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227C-6BEB-4CCD-9F2D-412005F44477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02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tiff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14.tm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tiff"/><Relationship Id="rId7" Type="http://schemas.openxmlformats.org/officeDocument/2006/relationships/image" Target="../media/image11.sv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15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tiff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8BB3882-B309-4E9E-A097-0E837E4CE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33"/>
          <a:stretch/>
        </p:blipFill>
        <p:spPr bwMode="auto">
          <a:xfrm>
            <a:off x="-17678400" y="-2149988"/>
            <a:ext cx="33904101" cy="16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788E357-5704-473E-B4C3-18E34F5274BD}"/>
              </a:ext>
            </a:extLst>
          </p:cNvPr>
          <p:cNvSpPr/>
          <p:nvPr/>
        </p:nvSpPr>
        <p:spPr>
          <a:xfrm>
            <a:off x="-17678148" y="-2149972"/>
            <a:ext cx="33903849" cy="16881971"/>
          </a:xfrm>
          <a:prstGeom prst="rect">
            <a:avLst/>
          </a:prstGeom>
          <a:solidFill>
            <a:schemeClr val="dk1">
              <a:alpha val="5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972CD15-195A-4534-9391-AD23B54F0F4E}"/>
              </a:ext>
            </a:extLst>
          </p:cNvPr>
          <p:cNvSpPr/>
          <p:nvPr/>
        </p:nvSpPr>
        <p:spPr>
          <a:xfrm>
            <a:off x="0" y="-112613"/>
            <a:ext cx="9135205" cy="54883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239" y="1275565"/>
            <a:ext cx="3675172" cy="202731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E0CE095-B0B5-4E30-A3A9-73626CE62041}"/>
              </a:ext>
            </a:extLst>
          </p:cNvPr>
          <p:cNvSpPr/>
          <p:nvPr/>
        </p:nvSpPr>
        <p:spPr>
          <a:xfrm>
            <a:off x="3352202" y="8424753"/>
            <a:ext cx="2439593" cy="847271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ALM</a:t>
            </a:r>
          </a:p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Asset Liability Management</a:t>
            </a: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Contribuição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para a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gestão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do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patrimônio</a:t>
            </a:r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</p:txBody>
      </p:sp>
      <p:pic>
        <p:nvPicPr>
          <p:cNvPr id="13" name="Gráfico 12" descr="Telefone">
            <a:extLst>
              <a:ext uri="{FF2B5EF4-FFF2-40B4-BE49-F238E27FC236}">
                <a16:creationId xmlns:a16="http://schemas.microsoft.com/office/drawing/2014/main" id="{4F4F0551-83A8-448C-9BC9-3B957B007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3200" y="4057650"/>
            <a:ext cx="406400" cy="4064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76F5A90-FC6E-4626-996A-A9153FDBABD7}"/>
              </a:ext>
            </a:extLst>
          </p:cNvPr>
          <p:cNvSpPr txBox="1"/>
          <p:nvPr/>
        </p:nvSpPr>
        <p:spPr>
          <a:xfrm>
            <a:off x="716742" y="4076184"/>
            <a:ext cx="2420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(31) 3555-7109</a:t>
            </a:r>
          </a:p>
          <a:p>
            <a:r>
              <a:rPr lang="pt-BR" dirty="0">
                <a:solidFill>
                  <a:srgbClr val="005169"/>
                </a:solidFill>
              </a:rPr>
              <a:t>(31) 9 9764-6137</a:t>
            </a:r>
          </a:p>
        </p:txBody>
      </p:sp>
      <p:pic>
        <p:nvPicPr>
          <p:cNvPr id="16" name="Gráfico 15" descr="Envelope">
            <a:extLst>
              <a:ext uri="{FF2B5EF4-FFF2-40B4-BE49-F238E27FC236}">
                <a16:creationId xmlns:a16="http://schemas.microsoft.com/office/drawing/2014/main" id="{64F16231-50C4-4546-8F4D-ED1EDB4467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200" y="4744166"/>
            <a:ext cx="406800" cy="4068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6516182-1AFC-4CFC-A0D8-11E097BDC149}"/>
              </a:ext>
            </a:extLst>
          </p:cNvPr>
          <p:cNvSpPr txBox="1"/>
          <p:nvPr/>
        </p:nvSpPr>
        <p:spPr>
          <a:xfrm>
            <a:off x="716742" y="4774168"/>
            <a:ext cx="520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charllie.camargos@mensurarinvestimentos.com.br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B69316C-9476-25CA-6A5B-8DEE49EC28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30" y="857435"/>
            <a:ext cx="3675172" cy="2520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2297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13" y="13264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A53A023-AF85-401A-B741-E003D0AD19B6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E429429-A542-45F9-8715-D481E71FE504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35DE50D-365B-4AA5-8939-B4E28C4F81C9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0859BE4B-06CD-4A89-BFC9-03A9078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8262781-CA47-4682-9526-050F34A52617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46C2082A-DF6A-41B3-87B2-5904EE80AE29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E108013E-C4AA-4D8C-B9B2-DD6924BF6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6D548DD-EE34-4BC6-8A0F-0E9439E8297B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667666C1-42C7-4E28-B4AB-72B46EF0ABA3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4C48700B-8792-4C27-A5D1-2DD23815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5EDF8D3-5133-48DA-BCCF-1A4432D1727B}"/>
              </a:ext>
            </a:extLst>
          </p:cNvPr>
          <p:cNvSpPr txBox="1"/>
          <p:nvPr/>
        </p:nvSpPr>
        <p:spPr>
          <a:xfrm rot="16200000">
            <a:off x="-1060217" y="2745671"/>
            <a:ext cx="328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AUDIENCIA PÚBLICA IPREV-PBA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44FF84-74F6-4037-8705-ED0D1C433D9D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5DE9E3C-177C-4F4A-B430-149E41611246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FE35CEF-EC4C-4CD9-8CEF-DB2420E7A65C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68A8F9-C606-4640-9FA2-C3236B2D5078}"/>
              </a:ext>
            </a:extLst>
          </p:cNvPr>
          <p:cNvSpPr txBox="1"/>
          <p:nvPr/>
        </p:nvSpPr>
        <p:spPr>
          <a:xfrm>
            <a:off x="1468611" y="477539"/>
            <a:ext cx="5431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Finalidade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327C5EC-7A4F-45EA-3941-1F883B524487}"/>
              </a:ext>
            </a:extLst>
          </p:cNvPr>
          <p:cNvGrpSpPr/>
          <p:nvPr/>
        </p:nvGrpSpPr>
        <p:grpSpPr>
          <a:xfrm>
            <a:off x="566812" y="315803"/>
            <a:ext cx="864360" cy="785136"/>
            <a:chOff x="4660900" y="2273300"/>
            <a:chExt cx="1485900" cy="128270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2AD7229D-D2D7-5762-73A6-37934C4C38EC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áfico 11" descr="Crescimento da Empresa">
              <a:extLst>
                <a:ext uri="{FF2B5EF4-FFF2-40B4-BE49-F238E27FC236}">
                  <a16:creationId xmlns:a16="http://schemas.microsoft.com/office/drawing/2014/main" id="{99E954ED-E9C1-B696-E956-A5337859F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A384B87-6F69-A105-C8C3-142580FAB9CE}"/>
              </a:ext>
            </a:extLst>
          </p:cNvPr>
          <p:cNvSpPr txBox="1"/>
          <p:nvPr/>
        </p:nvSpPr>
        <p:spPr>
          <a:xfrm>
            <a:off x="1187822" y="1416742"/>
            <a:ext cx="7050782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Exigência prevista na Resolução CMN nº 4.963 e Portaria MTP nº 1.467;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Impõe regras sobre o enquadramento das alocações, contratação de instituições financeiras e prestadores de serviço.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35038E-2F63-1EC8-F470-5AAC7E45F71F}"/>
              </a:ext>
            </a:extLst>
          </p:cNvPr>
          <p:cNvSpPr txBox="1"/>
          <p:nvPr/>
        </p:nvSpPr>
        <p:spPr>
          <a:xfrm>
            <a:off x="1091043" y="3625865"/>
            <a:ext cx="7878929" cy="10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100" b="0" i="0" dirty="0">
                <a:solidFill>
                  <a:srgbClr val="16293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Portaria MTP nº 1.467, Art. 86:</a:t>
            </a:r>
          </a:p>
          <a:p>
            <a:pPr algn="just">
              <a:lnSpc>
                <a:spcPct val="150000"/>
              </a:lnSpc>
            </a:pPr>
            <a:r>
              <a:rPr lang="pt-BR" sz="1100" dirty="0">
                <a:solidFill>
                  <a:srgbClr val="162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1100" b="0" i="0" dirty="0">
                <a:solidFill>
                  <a:srgbClr val="16293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 recursos financeiros do RPPS deverão ser geridos em conformidade com a política de investimentos estabelecida e com os critérios para credenciamento de instituições e contratações, de forma independente, sendo vedada a realização de convênio ou contrato tendo como base exigência de reciprocidade relativa às aplicações dos recursos do regime.”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71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CE195-2E3C-3E95-FA54-7735C81A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73E25130-7FF1-894A-5189-DB270C9D1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13" y="13264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D94D245-F7E8-265C-57A5-49DD0B24C659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780B656-989B-F2C8-3C52-A531775117CB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3A152C1A-941E-CE67-D418-A7869D88BE49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BE91245D-BD58-4CE7-88E5-53BF99D1F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DF1F4978-2824-ABCB-DB13-37FD308440DB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328BA2A9-2026-1A77-6F54-0A2A9B669118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03CF6582-5FAB-9F1E-81B8-FFD93694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71EC42F-C189-F234-742E-16A30EF53AD7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6CD5F3C1-C20E-946D-E7D3-7166DE8A0B4A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A762B7C0-D573-B83E-F865-83C3F628A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A5507D4-1BCE-EC0F-2B09-F2846C215529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EDA2316-20AA-CB62-72B6-1A0E5BE03AFE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1B781B0-BA22-55F0-FA76-F578E9987A67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D0D8AB4-FED1-E0A5-E2C1-A0698D6DA01A}"/>
              </a:ext>
            </a:extLst>
          </p:cNvPr>
          <p:cNvSpPr txBox="1"/>
          <p:nvPr/>
        </p:nvSpPr>
        <p:spPr>
          <a:xfrm>
            <a:off x="1468611" y="477539"/>
            <a:ext cx="6337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Juro real frente a meta de IPCA + 4,90%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CAD99E7-F663-75B3-A5C3-8E03F77E193F}"/>
              </a:ext>
            </a:extLst>
          </p:cNvPr>
          <p:cNvGrpSpPr/>
          <p:nvPr/>
        </p:nvGrpSpPr>
        <p:grpSpPr>
          <a:xfrm>
            <a:off x="566812" y="315803"/>
            <a:ext cx="864360" cy="785136"/>
            <a:chOff x="4660900" y="2273300"/>
            <a:chExt cx="1485900" cy="128270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1C8B74EC-BDA4-02B0-692B-F86E84D027B7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áfico 11" descr="Crescimento da Empresa">
              <a:extLst>
                <a:ext uri="{FF2B5EF4-FFF2-40B4-BE49-F238E27FC236}">
                  <a16:creationId xmlns:a16="http://schemas.microsoft.com/office/drawing/2014/main" id="{81721EEA-FC30-F070-FC5D-40BA75EC2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B07AEF8-C9C1-DE00-EDB6-771E2DF936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676234"/>
              </p:ext>
            </p:extLst>
          </p:nvPr>
        </p:nvGraphicFramePr>
        <p:xfrm>
          <a:off x="1187822" y="1200149"/>
          <a:ext cx="7506598" cy="3627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9FC31D-787C-81E4-8E7B-3D6CB7F64F42}"/>
              </a:ext>
            </a:extLst>
          </p:cNvPr>
          <p:cNvSpPr txBox="1"/>
          <p:nvPr/>
        </p:nvSpPr>
        <p:spPr>
          <a:xfrm rot="16200000">
            <a:off x="-1060217" y="2745671"/>
            <a:ext cx="328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AUDIENCIA PÚBLICA IPREV-PBA</a:t>
            </a:r>
          </a:p>
        </p:txBody>
      </p:sp>
    </p:spTree>
    <p:extLst>
      <p:ext uri="{BB962C8B-B14F-4D97-AF65-F5344CB8AC3E}">
        <p14:creationId xmlns:p14="http://schemas.microsoft.com/office/powerpoint/2010/main" val="375031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13" y="13264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A53A023-AF85-401A-B741-E003D0AD19B6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E429429-A542-45F9-8715-D481E71FE504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35DE50D-365B-4AA5-8939-B4E28C4F81C9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0859BE4B-06CD-4A89-BFC9-03A9078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8262781-CA47-4682-9526-050F34A52617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46C2082A-DF6A-41B3-87B2-5904EE80AE29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E108013E-C4AA-4D8C-B9B2-DD6924BF6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6D548DD-EE34-4BC6-8A0F-0E9439E8297B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667666C1-42C7-4E28-B4AB-72B46EF0ABA3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4C48700B-8792-4C27-A5D1-2DD23815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44FF84-74F6-4037-8705-ED0D1C433D9D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5DE9E3C-177C-4F4A-B430-149E41611246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FE35CEF-EC4C-4CD9-8CEF-DB2420E7A65C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68A8F9-C606-4640-9FA2-C3236B2D5078}"/>
              </a:ext>
            </a:extLst>
          </p:cNvPr>
          <p:cNvSpPr txBox="1"/>
          <p:nvPr/>
        </p:nvSpPr>
        <p:spPr>
          <a:xfrm>
            <a:off x="1468610" y="477539"/>
            <a:ext cx="6115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Alocações frente aos enquadramentos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327C5EC-7A4F-45EA-3941-1F883B524487}"/>
              </a:ext>
            </a:extLst>
          </p:cNvPr>
          <p:cNvGrpSpPr/>
          <p:nvPr/>
        </p:nvGrpSpPr>
        <p:grpSpPr>
          <a:xfrm>
            <a:off x="566812" y="315803"/>
            <a:ext cx="864360" cy="785136"/>
            <a:chOff x="4660900" y="2273300"/>
            <a:chExt cx="1485900" cy="128270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2AD7229D-D2D7-5762-73A6-37934C4C38EC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áfico 11" descr="Crescimento da Empresa">
              <a:extLst>
                <a:ext uri="{FF2B5EF4-FFF2-40B4-BE49-F238E27FC236}">
                  <a16:creationId xmlns:a16="http://schemas.microsoft.com/office/drawing/2014/main" id="{99E954ED-E9C1-B696-E956-A5337859F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42B6874A-B32C-4568-03C1-52D5F06DF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905669"/>
              </p:ext>
            </p:extLst>
          </p:nvPr>
        </p:nvGraphicFramePr>
        <p:xfrm>
          <a:off x="1871404" y="1079604"/>
          <a:ext cx="6096000" cy="3074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04596148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38354812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495299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46674785"/>
                    </a:ext>
                  </a:extLst>
                </a:gridCol>
              </a:tblGrid>
              <a:tr h="322966">
                <a:tc gridSpan="4">
                  <a:txBody>
                    <a:bodyPr/>
                    <a:lstStyle/>
                    <a:p>
                      <a:pPr algn="ctr"/>
                      <a:r>
                        <a:rPr lang="pt-BR" dirty="0"/>
                        <a:t>ENQUADRAMENTO</a:t>
                      </a:r>
                    </a:p>
                  </a:txBody>
                  <a:tcPr>
                    <a:solidFill>
                      <a:srgbClr val="00536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795654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Artigo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Portfólio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Estratégia Alvo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Dif. %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463341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 I, 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973096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 I, b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28,66%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- 4,66%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9523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 III, 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57,87%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- 7,87%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01009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 IV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855425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 V, 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3,66%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-1,66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144850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 I, b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886989"/>
                  </a:ext>
                </a:extLst>
              </a:tr>
              <a:tr h="30867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 I, a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8,27%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-3,27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200146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1,54%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0,46</a:t>
                      </a:r>
                    </a:p>
                  </a:txBody>
                  <a:tcPr marL="6350" marR="6350" marT="6350" marB="0"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062067"/>
                  </a:ext>
                </a:extLst>
              </a:tr>
            </a:tbl>
          </a:graphicData>
        </a:graphic>
      </p:graphicFrame>
      <p:graphicFrame>
        <p:nvGraphicFramePr>
          <p:cNvPr id="27" name="Tabela 26">
            <a:extLst>
              <a:ext uri="{FF2B5EF4-FFF2-40B4-BE49-F238E27FC236}">
                <a16:creationId xmlns:a16="http://schemas.microsoft.com/office/drawing/2014/main" id="{B2E2F511-1A4F-E314-701D-A1939F7B9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403536"/>
              </p:ext>
            </p:extLst>
          </p:nvPr>
        </p:nvGraphicFramePr>
        <p:xfrm>
          <a:off x="2949634" y="4286253"/>
          <a:ext cx="40690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360">
                  <a:extLst>
                    <a:ext uri="{9D8B030D-6E8A-4147-A177-3AD203B41FA5}">
                      <a16:colId xmlns:a16="http://schemas.microsoft.com/office/drawing/2014/main" val="2081232718"/>
                    </a:ext>
                  </a:extLst>
                </a:gridCol>
                <a:gridCol w="1356360">
                  <a:extLst>
                    <a:ext uri="{9D8B030D-6E8A-4147-A177-3AD203B41FA5}">
                      <a16:colId xmlns:a16="http://schemas.microsoft.com/office/drawing/2014/main" val="1632960984"/>
                    </a:ext>
                  </a:extLst>
                </a:gridCol>
                <a:gridCol w="1356360">
                  <a:extLst>
                    <a:ext uri="{9D8B030D-6E8A-4147-A177-3AD203B41FA5}">
                      <a16:colId xmlns:a16="http://schemas.microsoft.com/office/drawing/2014/main" val="21278515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PORTFÓLIO</a:t>
                      </a:r>
                    </a:p>
                  </a:txBody>
                  <a:tcPr>
                    <a:solidFill>
                      <a:srgbClr val="0053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</a:p>
                  </a:txBody>
                  <a:tcPr>
                    <a:solidFill>
                      <a:srgbClr val="0053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META</a:t>
                      </a:r>
                    </a:p>
                  </a:txBody>
                  <a:tcPr>
                    <a:solidFill>
                      <a:srgbClr val="0053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72836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13,45%</a:t>
                      </a:r>
                    </a:p>
                  </a:txBody>
                  <a:tcPr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9,75%</a:t>
                      </a:r>
                    </a:p>
                  </a:txBody>
                  <a:tcPr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138%</a:t>
                      </a:r>
                    </a:p>
                  </a:txBody>
                  <a:tcPr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072329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72965C9D-F979-E1B3-F37E-34792CB5F45C}"/>
              </a:ext>
            </a:extLst>
          </p:cNvPr>
          <p:cNvSpPr/>
          <p:nvPr/>
        </p:nvSpPr>
        <p:spPr>
          <a:xfrm>
            <a:off x="1871404" y="1706880"/>
            <a:ext cx="6096000" cy="6007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B24AAC-A79D-7AA5-1FFD-6F8961F2A18D}"/>
              </a:ext>
            </a:extLst>
          </p:cNvPr>
          <p:cNvSpPr txBox="1"/>
          <p:nvPr/>
        </p:nvSpPr>
        <p:spPr>
          <a:xfrm rot="16200000">
            <a:off x="-1060217" y="2745671"/>
            <a:ext cx="328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AUDIENCIA PÚBLICA IPREV-PBA</a:t>
            </a:r>
          </a:p>
        </p:txBody>
      </p:sp>
    </p:spTree>
    <p:extLst>
      <p:ext uri="{BB962C8B-B14F-4D97-AF65-F5344CB8AC3E}">
        <p14:creationId xmlns:p14="http://schemas.microsoft.com/office/powerpoint/2010/main" val="916813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45679E-6 L 0.00035 0.1166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11667 L -0.00139 0.3030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90B16-FE85-00AA-D294-B0B44E57E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5DDBE873-D724-5A2B-2461-6E459AF82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13" y="13264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00539DC-7392-99D9-F34D-E3340C48029B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5ACF003-C43C-4FB0-D3D9-11AF7B6EF371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26245C7B-DC8D-3E99-D5FF-3D1BC62224C7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07066678-9560-D2B2-C919-16023FBFB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44F45325-1936-C7CA-514C-F91BAF0D49E6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059F790E-42C7-5DFA-91B7-A29343951143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B54D18E3-DA0C-1419-464B-5DDE40CFC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B369299C-A107-EA19-280A-1FDD31D088F6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BFE5B9D4-C98A-8EB5-86D3-E881637E6CBF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54782000-649A-BD6D-6E18-906907CF4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A7E254F-E976-181B-F7E5-BD8E7273FFFD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FD8BE89-C508-68C0-2C85-E8BE598D98DF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8F2ED79-048F-C927-0A1E-375555ABA428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5E9767D-D445-FE52-1136-D1A6AA3BC52A}"/>
              </a:ext>
            </a:extLst>
          </p:cNvPr>
          <p:cNvSpPr txBox="1"/>
          <p:nvPr/>
        </p:nvSpPr>
        <p:spPr>
          <a:xfrm>
            <a:off x="1468610" y="477539"/>
            <a:ext cx="6115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Risco das alocações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BD292D6-E119-683E-CA1C-DCD74E423E64}"/>
              </a:ext>
            </a:extLst>
          </p:cNvPr>
          <p:cNvGrpSpPr/>
          <p:nvPr/>
        </p:nvGrpSpPr>
        <p:grpSpPr>
          <a:xfrm>
            <a:off x="566812" y="315803"/>
            <a:ext cx="864360" cy="785136"/>
            <a:chOff x="4660900" y="2273300"/>
            <a:chExt cx="1485900" cy="128270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77A7EE6B-6A4E-B442-D3C8-F06408A768BF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áfico 11" descr="Crescimento da Empresa">
              <a:extLst>
                <a:ext uri="{FF2B5EF4-FFF2-40B4-BE49-F238E27FC236}">
                  <a16:creationId xmlns:a16="http://schemas.microsoft.com/office/drawing/2014/main" id="{32A87690-EAB0-E4E8-8A77-9AD8D3DBB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0C39C3-674A-089C-6A50-7BB27AB9E9A3}"/>
              </a:ext>
            </a:extLst>
          </p:cNvPr>
          <p:cNvSpPr txBox="1"/>
          <p:nvPr/>
        </p:nvSpPr>
        <p:spPr>
          <a:xfrm rot="16200000">
            <a:off x="-1060217" y="2745671"/>
            <a:ext cx="328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AUDIENCIA PÚBLICA IPREV-PBA</a:t>
            </a:r>
          </a:p>
        </p:txBody>
      </p:sp>
      <p:pic>
        <p:nvPicPr>
          <p:cNvPr id="13" name="Imagem 12" descr="Gráfico, Gráfico de linhas&#10;&#10;Descrição gerada automaticamente">
            <a:extLst>
              <a:ext uri="{FF2B5EF4-FFF2-40B4-BE49-F238E27FC236}">
                <a16:creationId xmlns:a16="http://schemas.microsoft.com/office/drawing/2014/main" id="{09C87D0C-92EC-49FB-5F74-8E293C2134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390589"/>
            <a:ext cx="7040880" cy="327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5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6AA665BC-BD5A-E3A8-757A-CFE847F4EE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790876"/>
              </p:ext>
            </p:extLst>
          </p:nvPr>
        </p:nvGraphicFramePr>
        <p:xfrm>
          <a:off x="1310640" y="1200149"/>
          <a:ext cx="7490460" cy="3627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613" y="13264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A53A023-AF85-401A-B741-E003D0AD19B6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E429429-A542-45F9-8715-D481E71FE504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35DE50D-365B-4AA5-8939-B4E28C4F81C9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0859BE4B-06CD-4A89-BFC9-03A9078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8262781-CA47-4682-9526-050F34A52617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46C2082A-DF6A-41B3-87B2-5904EE80AE29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E108013E-C4AA-4D8C-B9B2-DD6924BF6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6D548DD-EE34-4BC6-8A0F-0E9439E8297B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667666C1-42C7-4E28-B4AB-72B46EF0ABA3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4C48700B-8792-4C27-A5D1-2DD23815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44FF84-74F6-4037-8705-ED0D1C433D9D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5DE9E3C-177C-4F4A-B430-149E41611246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FE35CEF-EC4C-4CD9-8CEF-DB2420E7A65C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68A8F9-C606-4640-9FA2-C3236B2D5078}"/>
              </a:ext>
            </a:extLst>
          </p:cNvPr>
          <p:cNvSpPr txBox="1"/>
          <p:nvPr/>
        </p:nvSpPr>
        <p:spPr>
          <a:xfrm>
            <a:off x="1468611" y="477539"/>
            <a:ext cx="5831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Evolução do patrimônio líquido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327C5EC-7A4F-45EA-3941-1F883B524487}"/>
              </a:ext>
            </a:extLst>
          </p:cNvPr>
          <p:cNvGrpSpPr/>
          <p:nvPr/>
        </p:nvGrpSpPr>
        <p:grpSpPr>
          <a:xfrm>
            <a:off x="566812" y="315803"/>
            <a:ext cx="864360" cy="785136"/>
            <a:chOff x="4660900" y="2273300"/>
            <a:chExt cx="1485900" cy="128270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2AD7229D-D2D7-5762-73A6-37934C4C38EC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áfico 11" descr="Crescimento da Empresa">
              <a:extLst>
                <a:ext uri="{FF2B5EF4-FFF2-40B4-BE49-F238E27FC236}">
                  <a16:creationId xmlns:a16="http://schemas.microsoft.com/office/drawing/2014/main" id="{99E954ED-E9C1-B696-E956-A5337859F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8B2B1305-C3B5-77CA-553F-EB241CE893A1}"/>
              </a:ext>
            </a:extLst>
          </p:cNvPr>
          <p:cNvCxnSpPr>
            <a:cxnSpLocks/>
          </p:cNvCxnSpPr>
          <p:nvPr/>
        </p:nvCxnSpPr>
        <p:spPr>
          <a:xfrm flipV="1">
            <a:off x="2286000" y="1826688"/>
            <a:ext cx="5547360" cy="13813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1270B65-7B8D-53DA-3449-0B0FAE885F4D}"/>
              </a:ext>
            </a:extLst>
          </p:cNvPr>
          <p:cNvSpPr txBox="1"/>
          <p:nvPr/>
        </p:nvSpPr>
        <p:spPr>
          <a:xfrm>
            <a:off x="7479030" y="1500084"/>
            <a:ext cx="708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14,81%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B90633B-B701-A956-C762-FD95C15AEBB6}"/>
              </a:ext>
            </a:extLst>
          </p:cNvPr>
          <p:cNvSpPr txBox="1"/>
          <p:nvPr/>
        </p:nvSpPr>
        <p:spPr>
          <a:xfrm rot="16200000">
            <a:off x="-1060217" y="2745671"/>
            <a:ext cx="328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AUDIENCIA PÚBLICA IPREV-PBA</a:t>
            </a:r>
          </a:p>
        </p:txBody>
      </p:sp>
    </p:spTree>
    <p:extLst>
      <p:ext uri="{BB962C8B-B14F-4D97-AF65-F5344CB8AC3E}">
        <p14:creationId xmlns:p14="http://schemas.microsoft.com/office/powerpoint/2010/main" val="399071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13" y="13264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A53A023-AF85-401A-B741-E003D0AD19B6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E429429-A542-45F9-8715-D481E71FE504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35DE50D-365B-4AA5-8939-B4E28C4F81C9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0859BE4B-06CD-4A89-BFC9-03A9078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8262781-CA47-4682-9526-050F34A52617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46C2082A-DF6A-41B3-87B2-5904EE80AE29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E108013E-C4AA-4D8C-B9B2-DD6924BF6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6D548DD-EE34-4BC6-8A0F-0E9439E8297B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667666C1-42C7-4E28-B4AB-72B46EF0ABA3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4C48700B-8792-4C27-A5D1-2DD23815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44FF84-74F6-4037-8705-ED0D1C433D9D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5DE9E3C-177C-4F4A-B430-149E41611246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FE35CEF-EC4C-4CD9-8CEF-DB2420E7A65C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68A8F9-C606-4640-9FA2-C3236B2D5078}"/>
              </a:ext>
            </a:extLst>
          </p:cNvPr>
          <p:cNvSpPr txBox="1"/>
          <p:nvPr/>
        </p:nvSpPr>
        <p:spPr>
          <a:xfrm>
            <a:off x="1468611" y="477539"/>
            <a:ext cx="4741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Investimentos enquadrados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327C5EC-7A4F-45EA-3941-1F883B524487}"/>
              </a:ext>
            </a:extLst>
          </p:cNvPr>
          <p:cNvGrpSpPr/>
          <p:nvPr/>
        </p:nvGrpSpPr>
        <p:grpSpPr>
          <a:xfrm>
            <a:off x="566812" y="315803"/>
            <a:ext cx="864360" cy="785136"/>
            <a:chOff x="4660900" y="2273300"/>
            <a:chExt cx="1485900" cy="128270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2AD7229D-D2D7-5762-73A6-37934C4C38EC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áfico 11" descr="Crescimento da Empresa">
              <a:extLst>
                <a:ext uri="{FF2B5EF4-FFF2-40B4-BE49-F238E27FC236}">
                  <a16:creationId xmlns:a16="http://schemas.microsoft.com/office/drawing/2014/main" id="{99E954ED-E9C1-B696-E956-A5337859F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A9BD111D-60A7-9A7A-691E-576D92C2B7C3}"/>
              </a:ext>
            </a:extLst>
          </p:cNvPr>
          <p:cNvSpPr txBox="1"/>
          <p:nvPr/>
        </p:nvSpPr>
        <p:spPr>
          <a:xfrm rot="16200000">
            <a:off x="-1060217" y="2745671"/>
            <a:ext cx="328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AUDIENCIA PÚBLICA IPREV-PBA</a:t>
            </a:r>
          </a:p>
        </p:txBody>
      </p:sp>
      <p:pic>
        <p:nvPicPr>
          <p:cNvPr id="13" name="Imagem 1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DDB5EB2D-0650-C7A7-4A7F-83C518FCED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39" y="1920841"/>
            <a:ext cx="7370021" cy="185867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FE70FDE-23F0-EE51-C0F3-2F97BB95C57B}"/>
              </a:ext>
            </a:extLst>
          </p:cNvPr>
          <p:cNvSpPr/>
          <p:nvPr/>
        </p:nvSpPr>
        <p:spPr>
          <a:xfrm>
            <a:off x="7414260" y="2133600"/>
            <a:ext cx="553144" cy="1645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799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310C8-AE30-CCB4-4897-87DAC1FE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B6B53BB-7C4F-8460-25DC-E63BFF61F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33"/>
          <a:stretch/>
        </p:blipFill>
        <p:spPr bwMode="auto">
          <a:xfrm>
            <a:off x="-17678400" y="-2149988"/>
            <a:ext cx="33904101" cy="16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FBF79CF-32FB-1B20-5710-13E30724C277}"/>
              </a:ext>
            </a:extLst>
          </p:cNvPr>
          <p:cNvSpPr/>
          <p:nvPr/>
        </p:nvSpPr>
        <p:spPr>
          <a:xfrm>
            <a:off x="-17678148" y="-2149972"/>
            <a:ext cx="33903849" cy="16881971"/>
          </a:xfrm>
          <a:prstGeom prst="rect">
            <a:avLst/>
          </a:prstGeom>
          <a:solidFill>
            <a:schemeClr val="dk1">
              <a:alpha val="5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694BC81-B8C5-7A26-011A-C2EA021CF95D}"/>
              </a:ext>
            </a:extLst>
          </p:cNvPr>
          <p:cNvSpPr/>
          <p:nvPr/>
        </p:nvSpPr>
        <p:spPr>
          <a:xfrm>
            <a:off x="0" y="-112613"/>
            <a:ext cx="9135205" cy="54883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2">
            <a:extLst>
              <a:ext uri="{FF2B5EF4-FFF2-40B4-BE49-F238E27FC236}">
                <a16:creationId xmlns:a16="http://schemas.microsoft.com/office/drawing/2014/main" id="{5BFD2B30-24BB-26D8-2365-4409EA722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239" y="1275565"/>
            <a:ext cx="3675172" cy="202731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FA66BFC-AF33-0328-B692-A847E90477A2}"/>
              </a:ext>
            </a:extLst>
          </p:cNvPr>
          <p:cNvSpPr/>
          <p:nvPr/>
        </p:nvSpPr>
        <p:spPr>
          <a:xfrm>
            <a:off x="3352202" y="8424753"/>
            <a:ext cx="2439593" cy="847271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ALM</a:t>
            </a:r>
          </a:p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Asset Liability Management</a:t>
            </a: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Contribuição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para a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gestão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do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patrimônio</a:t>
            </a:r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</p:txBody>
      </p:sp>
      <p:pic>
        <p:nvPicPr>
          <p:cNvPr id="13" name="Gráfico 12" descr="Telefone">
            <a:extLst>
              <a:ext uri="{FF2B5EF4-FFF2-40B4-BE49-F238E27FC236}">
                <a16:creationId xmlns:a16="http://schemas.microsoft.com/office/drawing/2014/main" id="{CB8EA8FE-D001-DB1B-3799-012B104EF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3200" y="4057650"/>
            <a:ext cx="406400" cy="4064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789215-410E-87F1-8135-42CDD3A197AE}"/>
              </a:ext>
            </a:extLst>
          </p:cNvPr>
          <p:cNvSpPr txBox="1"/>
          <p:nvPr/>
        </p:nvSpPr>
        <p:spPr>
          <a:xfrm>
            <a:off x="716742" y="4076184"/>
            <a:ext cx="2420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(31) 3555-7109</a:t>
            </a:r>
          </a:p>
          <a:p>
            <a:r>
              <a:rPr lang="pt-BR" dirty="0">
                <a:solidFill>
                  <a:srgbClr val="005169"/>
                </a:solidFill>
              </a:rPr>
              <a:t>(31) 9 9764-6137</a:t>
            </a:r>
          </a:p>
        </p:txBody>
      </p:sp>
      <p:pic>
        <p:nvPicPr>
          <p:cNvPr id="16" name="Gráfico 15" descr="Envelope">
            <a:extLst>
              <a:ext uri="{FF2B5EF4-FFF2-40B4-BE49-F238E27FC236}">
                <a16:creationId xmlns:a16="http://schemas.microsoft.com/office/drawing/2014/main" id="{90809BA6-AB27-9151-5ED8-8DEC1BFEE8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200" y="4744166"/>
            <a:ext cx="406800" cy="4068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D8EA6C0-F0CD-F5D1-ED94-DD3EB3B89BAD}"/>
              </a:ext>
            </a:extLst>
          </p:cNvPr>
          <p:cNvSpPr txBox="1"/>
          <p:nvPr/>
        </p:nvSpPr>
        <p:spPr>
          <a:xfrm>
            <a:off x="716742" y="4774168"/>
            <a:ext cx="520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charllie.camargos@mensurarinvestimentos.com.br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AC8158D-0C23-6922-E12B-023CA468A4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30" y="857435"/>
            <a:ext cx="3675172" cy="2520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4495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6943</TotalTime>
  <Words>311</Words>
  <Application>Microsoft Office PowerPoint</Application>
  <PresentationFormat>Apresentação na tela (16:9)</PresentationFormat>
  <Paragraphs>94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Harabara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 Martins</dc:creator>
  <cp:lastModifiedBy>Rosa Costa</cp:lastModifiedBy>
  <cp:revision>258</cp:revision>
  <dcterms:created xsi:type="dcterms:W3CDTF">2020-07-21T13:42:16Z</dcterms:created>
  <dcterms:modified xsi:type="dcterms:W3CDTF">2024-03-08T20:06:59Z</dcterms:modified>
</cp:coreProperties>
</file>